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5+xTsKxdbQ7IO1YX1cWhKL9vy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A71908-315C-4CFE-AEA1-57EF7A25CC75}">
  <a:tblStyle styleId="{64A71908-315C-4CFE-AEA1-57EF7A25CC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BE7001-4962-4F50-9992-B83BF3877EF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Calderon Alcalde" userId="b4cd02c68d841c7c" providerId="LiveId" clId="{353130EB-F755-4F3D-9A98-CCD9A2412BB3}"/>
    <pc:docChg chg="modSld">
      <pc:chgData name="Gemma Calderon Alcalde" userId="b4cd02c68d841c7c" providerId="LiveId" clId="{353130EB-F755-4F3D-9A98-CCD9A2412BB3}" dt="2021-08-31T23:25:58.859" v="5" actId="20577"/>
      <pc:docMkLst>
        <pc:docMk/>
      </pc:docMkLst>
      <pc:sldChg chg="modSp mod">
        <pc:chgData name="Gemma Calderon Alcalde" userId="b4cd02c68d841c7c" providerId="LiveId" clId="{353130EB-F755-4F3D-9A98-CCD9A2412BB3}" dt="2021-08-31T23:25:58.859" v="5" actId="20577"/>
        <pc:sldMkLst>
          <pc:docMk/>
          <pc:sldMk cId="0" sldId="258"/>
        </pc:sldMkLst>
        <pc:spChg chg="mod">
          <ac:chgData name="Gemma Calderon Alcalde" userId="b4cd02c68d841c7c" providerId="LiveId" clId="{353130EB-F755-4F3D-9A98-CCD9A2412BB3}" dt="2021-08-31T23:25:58.859" v="5" actId="20577"/>
          <ac:spMkLst>
            <pc:docMk/>
            <pc:sldMk cId="0" sldId="258"/>
            <ac:spMk id="93" creationId="{00000000-0000-0000-0000-000000000000}"/>
          </ac:spMkLst>
        </pc:spChg>
      </pc:sldChg>
    </pc:docChg>
  </pc:docChgLst>
  <pc:docChgLst>
    <pc:chgData name="Gemma Calderon Alcalde" userId="aaefc8ef-65d2-4936-81ab-8b206ff015e7" providerId="ADAL" clId="{30011F46-94FC-45C3-AD20-E09594DCE070}"/>
    <pc:docChg chg="undo custSel modSld">
      <pc:chgData name="Gemma Calderon Alcalde" userId="aaefc8ef-65d2-4936-81ab-8b206ff015e7" providerId="ADAL" clId="{30011F46-94FC-45C3-AD20-E09594DCE070}" dt="2021-08-12T09:23:15.964" v="1264" actId="20577"/>
      <pc:docMkLst>
        <pc:docMk/>
      </pc:docMkLst>
      <pc:sldChg chg="modSp mod">
        <pc:chgData name="Gemma Calderon Alcalde" userId="aaefc8ef-65d2-4936-81ab-8b206ff015e7" providerId="ADAL" clId="{30011F46-94FC-45C3-AD20-E09594DCE070}" dt="2021-08-12T09:23:15.964" v="1264" actId="20577"/>
        <pc:sldMkLst>
          <pc:docMk/>
          <pc:sldMk cId="0" sldId="262"/>
        </pc:sldMkLst>
        <pc:spChg chg="mod">
          <ac:chgData name="Gemma Calderon Alcalde" userId="aaefc8ef-65d2-4936-81ab-8b206ff015e7" providerId="ADAL" clId="{30011F46-94FC-45C3-AD20-E09594DCE070}" dt="2021-08-12T09:23:15.964" v="1264" actId="20577"/>
          <ac:spMkLst>
            <pc:docMk/>
            <pc:sldMk cId="0" sldId="262"/>
            <ac:spMk id="14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58af540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e58af540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58af5407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e58af5407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58af5407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e58af5407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93ebe322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e93ebe322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52" name="Google Shape;52;p14" descr="Interfaz de usuario gráfica, Aplicación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l="37809" t="29003" r="37835" b="26735"/>
          <a:stretch/>
        </p:blipFill>
        <p:spPr>
          <a:xfrm>
            <a:off x="8956040" y="3129280"/>
            <a:ext cx="2683567" cy="2743200"/>
          </a:xfrm>
          <a:prstGeom prst="rect">
            <a:avLst/>
          </a:prstGeom>
          <a:noFill/>
          <a:ln>
            <a:noFill/>
          </a:ln>
          <a:effectLst>
            <a:outerShdw blurRad="609600" sx="97000" sy="97000" algn="tl" rotWithShape="0">
              <a:schemeClr val="dk2">
                <a:alpha val="40000"/>
              </a:schemeClr>
            </a:outerShdw>
            <a:reflection endPos="0" dist="50800" dir="5400000" sy="-100000" algn="bl" rotWithShape="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35686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EAAFA-C349-4D50-874A-0C356AA5C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59"/>
          <a:stretch/>
        </p:blipFill>
        <p:spPr>
          <a:xfrm>
            <a:off x="0" y="-165100"/>
            <a:ext cx="12348839" cy="7023100"/>
          </a:xfrm>
          <a:prstGeom prst="rect">
            <a:avLst/>
          </a:prstGeom>
        </p:spPr>
      </p:pic>
      <p:sp>
        <p:nvSpPr>
          <p:cNvPr id="3" name="Google Shape;94;p3">
            <a:extLst>
              <a:ext uri="{FF2B5EF4-FFF2-40B4-BE49-F238E27FC236}">
                <a16:creationId xmlns:a16="http://schemas.microsoft.com/office/drawing/2014/main" id="{C5D8CD0E-F567-4814-98A9-0AF33F84F0FE}"/>
              </a:ext>
            </a:extLst>
          </p:cNvPr>
          <p:cNvSpPr/>
          <p:nvPr/>
        </p:nvSpPr>
        <p:spPr>
          <a:xfrm>
            <a:off x="6667500" y="5499100"/>
            <a:ext cx="4102100" cy="1041399"/>
          </a:xfrm>
          <a:prstGeom prst="roundRect">
            <a:avLst>
              <a:gd name="adj" fmla="val 16667"/>
            </a:avLst>
          </a:prstGeom>
          <a:solidFill>
            <a:srgbClr val="B80000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Dossier de Patrocinio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Club Deportivo </a:t>
            </a:r>
            <a:r>
              <a:rPr lang="es-ES" sz="2400" b="1" dirty="0">
                <a:solidFill>
                  <a:schemeClr val="bg1"/>
                </a:solidFill>
                <a:sym typeface="Arial"/>
              </a:rPr>
              <a:t>Málaga 91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4" name="Google Shape;95;p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CC55EC6-DB8D-4C4D-94F8-FD37BD7513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1000" t="29186" r="33125" b="27703"/>
          <a:stretch/>
        </p:blipFill>
        <p:spPr>
          <a:xfrm>
            <a:off x="10629900" y="5156200"/>
            <a:ext cx="1460500" cy="138429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35686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/>
          <p:nvPr/>
        </p:nvSpPr>
        <p:spPr>
          <a:xfrm>
            <a:off x="639242" y="1383352"/>
            <a:ext cx="8085658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CD Málaga 91 nace hace 30 años con el fin de promocionar el deporte del hockey a todos los niveles en la ciudad de Málaga y en su provincia, desde iniciación en centros escolares, tanto en edad escolar como a jóvenes en sus horas en los centros de enseñanza de primaria y secundaria, y equipos de partición nacional senior.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Actualmente realizamos la actividad inicialmente en la Ciudad Deportiva de Carranque, pero adicionalmente tenemos participación en los siguientes centros escolares o escuelas deportivas de distrito en Málaga: 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CEIP Luis Buñuel de Málaga.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Colegio San Estanislao de </a:t>
            </a:r>
            <a:r>
              <a:rPr lang="es-E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Koska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Málaga.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Instalaciones municipales de Ciudad Jardín de Málaga.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Instalaciones de la Ciudad Deportiva de Carranque de Málaga.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CEIP Tierno Galván de Rincón de la Victoria (Málaga).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Escuela Municipal de hockey de Rincón de la Victoria (Málaga).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Escuela de Distrito de Teatinos (Málaga).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Escuela de Distrito Sacaba (Málaga)</a:t>
            </a:r>
            <a:endParaRPr dirty="0"/>
          </a:p>
        </p:txBody>
      </p:sp>
      <p:sp>
        <p:nvSpPr>
          <p:cNvPr id="94" name="Google Shape;94;p3"/>
          <p:cNvSpPr/>
          <p:nvPr/>
        </p:nvSpPr>
        <p:spPr>
          <a:xfrm>
            <a:off x="572567" y="485775"/>
            <a:ext cx="11124133" cy="81915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Breve historia del </a:t>
            </a:r>
            <a:r>
              <a:rPr lang="es-E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Club Deportivo </a:t>
            </a:r>
            <a:r>
              <a:rPr lang="es-ES" sz="2400" b="1" dirty="0">
                <a:solidFill>
                  <a:schemeClr val="tx1"/>
                </a:solidFill>
                <a:sym typeface="Arial"/>
              </a:rPr>
              <a:t>Málaga 91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95" name="Google Shape;95;p3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1000" t="29186" r="33125" b="27703"/>
          <a:stretch/>
        </p:blipFill>
        <p:spPr>
          <a:xfrm>
            <a:off x="10446067" y="318963"/>
            <a:ext cx="1250633" cy="1172090"/>
          </a:xfrm>
          <a:prstGeom prst="rect">
            <a:avLst/>
          </a:prstGeom>
          <a:noFill/>
          <a:ln w="2857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3" descr="Persona con raqueta de tenis en una cancha de pas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7360" y="3591733"/>
            <a:ext cx="4879340" cy="274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35686"/>
          </a:srgb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/>
          <p:nvPr/>
        </p:nvSpPr>
        <p:spPr>
          <a:xfrm>
            <a:off x="572567" y="485775"/>
            <a:ext cx="11124133" cy="81915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Cifras del </a:t>
            </a:r>
            <a:r>
              <a:rPr lang="es-E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Club Deportivo </a:t>
            </a:r>
            <a:r>
              <a:rPr lang="es-ES" sz="2400" b="1" dirty="0">
                <a:solidFill>
                  <a:schemeClr val="tx1"/>
                </a:solidFill>
                <a:sym typeface="Arial"/>
              </a:rPr>
              <a:t>Málaga 91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02" name="Google Shape;102;p4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1000" t="29186" r="33125" b="27703"/>
          <a:stretch/>
        </p:blipFill>
        <p:spPr>
          <a:xfrm>
            <a:off x="10446067" y="318963"/>
            <a:ext cx="1250633" cy="1172090"/>
          </a:xfrm>
          <a:prstGeom prst="rect">
            <a:avLst/>
          </a:prstGeom>
          <a:noFill/>
          <a:ln w="2857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" name="Google Shape;103;p4"/>
          <p:cNvSpPr/>
          <p:nvPr/>
        </p:nvSpPr>
        <p:spPr>
          <a:xfrm>
            <a:off x="3545842" y="1674907"/>
            <a:ext cx="2377441" cy="819150"/>
          </a:xfrm>
          <a:prstGeom prst="leftArrow">
            <a:avLst>
              <a:gd name="adj1" fmla="val 55634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 jugadores</a:t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5019039" y="2454112"/>
            <a:ext cx="2529841" cy="863942"/>
          </a:xfrm>
          <a:prstGeom prst="rightArrow">
            <a:avLst>
              <a:gd name="adj1" fmla="val 55209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 Equipos Federados</a:t>
            </a:r>
            <a:endParaRPr dirty="0"/>
          </a:p>
        </p:txBody>
      </p:sp>
      <p:sp>
        <p:nvSpPr>
          <p:cNvPr id="105" name="Google Shape;105;p4"/>
          <p:cNvSpPr/>
          <p:nvPr/>
        </p:nvSpPr>
        <p:spPr>
          <a:xfrm>
            <a:off x="3545842" y="3197411"/>
            <a:ext cx="2672080" cy="863941"/>
          </a:xfrm>
          <a:prstGeom prst="leftArrow">
            <a:avLst>
              <a:gd name="adj1" fmla="val 64085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Retransmisión de partidos YouTube</a:t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3545842" y="4804651"/>
            <a:ext cx="2672080" cy="898876"/>
          </a:xfrm>
          <a:prstGeom prst="leftArrow">
            <a:avLst>
              <a:gd name="adj1" fmla="val 55634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Organización de Eventos</a:t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5019041" y="4049108"/>
            <a:ext cx="2529840" cy="819150"/>
          </a:xfrm>
          <a:prstGeom prst="rightArrow">
            <a:avLst>
              <a:gd name="adj1" fmla="val 61268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Redes Sociales Activas</a:t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5019039" y="5621724"/>
            <a:ext cx="2529841" cy="837620"/>
          </a:xfrm>
          <a:prstGeom prst="rightArrow">
            <a:avLst>
              <a:gd name="adj1" fmla="val 56025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Pagina Web</a:t>
            </a:r>
            <a:endParaRPr/>
          </a:p>
        </p:txBody>
      </p:sp>
      <p:pic>
        <p:nvPicPr>
          <p:cNvPr id="109" name="Google Shape;109;p4" descr="Un niño con un bate de béisbol durante un parti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 t="16680" b="23027"/>
          <a:stretch/>
        </p:blipFill>
        <p:spPr>
          <a:xfrm>
            <a:off x="1235133" y="1519435"/>
            <a:ext cx="1547305" cy="1491818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0" name="Google Shape;110;p4" descr="Grupo de personas en una canch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1755133"/>
            <a:ext cx="2936240" cy="1873688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11" name="Google Shape;111;p4"/>
          <p:cNvGrpSpPr/>
          <p:nvPr/>
        </p:nvGrpSpPr>
        <p:grpSpPr>
          <a:xfrm>
            <a:off x="8506728" y="3881288"/>
            <a:ext cx="2416110" cy="1226773"/>
            <a:chOff x="8780210" y="4027092"/>
            <a:chExt cx="2416110" cy="1226773"/>
          </a:xfrm>
        </p:grpSpPr>
        <p:sp>
          <p:nvSpPr>
            <p:cNvPr id="112" name="Google Shape;112;p4"/>
            <p:cNvSpPr/>
            <p:nvPr/>
          </p:nvSpPr>
          <p:spPr>
            <a:xfrm>
              <a:off x="8780210" y="4240530"/>
              <a:ext cx="2416110" cy="81915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3" name="Google Shape;113;p4" descr="Icon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91074" y="4306121"/>
              <a:ext cx="728599" cy="668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" descr="Icono&#10;&#10;Descripción generada automáticament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44610" y="4027092"/>
              <a:ext cx="1226773" cy="12267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" name="Google Shape;115;p4" descr="Logotipo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9578" y="3289561"/>
            <a:ext cx="931456" cy="90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Icon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77555" y="5254089"/>
            <a:ext cx="1257319" cy="125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Interfaz de usuario gráfica, Texto, Aplicación&#10;&#10;Descripción generada automáticamente"/>
          <p:cNvPicPr preferRelativeResize="0"/>
          <p:nvPr/>
        </p:nvPicPr>
        <p:blipFill rotWithShape="1">
          <a:blip r:embed="rId10">
            <a:alphaModFix/>
          </a:blip>
          <a:srcRect l="33084" t="21014" r="38154" b="8148"/>
          <a:stretch/>
        </p:blipFill>
        <p:spPr>
          <a:xfrm>
            <a:off x="1235133" y="4358073"/>
            <a:ext cx="1713186" cy="2373531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35686"/>
          </a:srgbClr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572567" y="485775"/>
            <a:ext cx="11124133" cy="81915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Equipos Federados </a:t>
            </a:r>
            <a:r>
              <a:rPr lang="es-ES" sz="2400" b="1" dirty="0">
                <a:solidFill>
                  <a:schemeClr val="tx1"/>
                </a:solidFill>
              </a:rPr>
              <a:t>Club Deportivo Málaga 91</a:t>
            </a: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123" name="Google Shape;123;p5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1000" t="29186" r="33125" b="27703"/>
          <a:stretch/>
        </p:blipFill>
        <p:spPr>
          <a:xfrm>
            <a:off x="10446067" y="318963"/>
            <a:ext cx="1250633" cy="1172090"/>
          </a:xfrm>
          <a:prstGeom prst="rect">
            <a:avLst/>
          </a:prstGeom>
          <a:noFill/>
          <a:ln w="2857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24" name="Google Shape;124;p5"/>
          <p:cNvGraphicFramePr/>
          <p:nvPr/>
        </p:nvGraphicFramePr>
        <p:xfrm>
          <a:off x="1781073" y="1752600"/>
          <a:ext cx="8991600" cy="1823750"/>
        </p:xfrm>
        <a:graphic>
          <a:graphicData uri="http://schemas.openxmlformats.org/drawingml/2006/table">
            <a:tbl>
              <a:tblPr firstRow="1" bandRow="1">
                <a:noFill/>
                <a:tableStyleId>{64A71908-315C-4CFE-AEA1-57EF7A25CC75}</a:tableStyleId>
              </a:tblPr>
              <a:tblGrid>
                <a:gridCol w="29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Categoría Federativa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Nº Equipos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Ámbito de Competición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Infantil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Territorial y Nacional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Cadete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Territorial y Nacional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Juvenil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Territorial y Nacional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Absoluto Masculino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Territorial y Nacional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5" name="Google Shape;125;p5"/>
          <p:cNvGraphicFramePr/>
          <p:nvPr/>
        </p:nvGraphicFramePr>
        <p:xfrm>
          <a:off x="1781073" y="4098501"/>
          <a:ext cx="8991600" cy="1525100"/>
        </p:xfrm>
        <a:graphic>
          <a:graphicData uri="http://schemas.openxmlformats.org/drawingml/2006/table">
            <a:tbl>
              <a:tblPr firstRow="1" bandRow="1">
                <a:noFill/>
                <a:tableStyleId>{64A71908-315C-4CFE-AEA1-57EF7A25CC75}</a:tableStyleId>
              </a:tblPr>
              <a:tblGrid>
                <a:gridCol w="29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Categoría Federativa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Nº Equipos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Ámbito de Competición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 Benjamin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Benjamin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Territorial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Alevin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Territorial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35686"/>
          </a:srgbClr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1840" y="2875281"/>
            <a:ext cx="5499018" cy="350906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1" name="Google Shape;131;p6"/>
          <p:cNvSpPr/>
          <p:nvPr/>
        </p:nvSpPr>
        <p:spPr>
          <a:xfrm>
            <a:off x="572567" y="485775"/>
            <a:ext cx="11124133" cy="81915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Resultados destacados </a:t>
            </a:r>
            <a:r>
              <a:rPr lang="es-ES" sz="2400" b="1" dirty="0">
                <a:solidFill>
                  <a:schemeClr val="tx1"/>
                </a:solidFill>
              </a:rPr>
              <a:t>Club Deportivo Málaga 91</a:t>
            </a: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132" name="Google Shape;132;p6" descr="Interfaz de usuario gráfica, Aplicación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41000" t="29186" r="33125" b="27703"/>
          <a:stretch/>
        </p:blipFill>
        <p:spPr>
          <a:xfrm>
            <a:off x="10446067" y="318963"/>
            <a:ext cx="1250633" cy="1172090"/>
          </a:xfrm>
          <a:prstGeom prst="rect">
            <a:avLst/>
          </a:prstGeom>
          <a:noFill/>
          <a:ln w="2857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6" descr="Un grupo de personas en uniforme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986" y="2368943"/>
            <a:ext cx="3040372" cy="206502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6" descr="Grupo de personas en una cancha&#10;&#10;Descripción generada automáticamente con confianza m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40576" y="2368943"/>
            <a:ext cx="3040372" cy="206502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6"/>
          <p:cNvSpPr/>
          <p:nvPr/>
        </p:nvSpPr>
        <p:spPr>
          <a:xfrm>
            <a:off x="1030145" y="1949874"/>
            <a:ext cx="2621280" cy="62621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Infantil Masculino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8º puesto en Campeonato de España</a:t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684082" y="1997391"/>
            <a:ext cx="2753360" cy="6502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Juvenil Masculino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2º puesto en Campeonato de Andalucia</a:t>
            </a:r>
            <a:endParaRPr sz="12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4988560" y="6065253"/>
            <a:ext cx="2753360" cy="6381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Absoluto Masculino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2º puesto en Campeonato de España Absoluto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35690"/>
          </a:srgbClr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58af5407a_0_3"/>
          <p:cNvSpPr/>
          <p:nvPr/>
        </p:nvSpPr>
        <p:spPr>
          <a:xfrm>
            <a:off x="572567" y="485775"/>
            <a:ext cx="11124000" cy="8193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sz="2400" dirty="0">
                <a:solidFill>
                  <a:schemeClr val="lt1"/>
                </a:solidFill>
              </a:rPr>
              <a:t>5. Eventos realizados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>
                <a:solidFill>
                  <a:schemeClr val="tx1"/>
                </a:solidFill>
              </a:rPr>
              <a:t>Club Deportivo Málaga 91</a:t>
            </a: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143" name="Google Shape;143;ge58af5407a_0_3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0999" t="29186" r="33125" b="27703"/>
          <a:stretch/>
        </p:blipFill>
        <p:spPr>
          <a:xfrm>
            <a:off x="10446067" y="318963"/>
            <a:ext cx="1250635" cy="1172089"/>
          </a:xfrm>
          <a:prstGeom prst="rect">
            <a:avLst/>
          </a:prstGeom>
          <a:noFill/>
          <a:ln w="2857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ge58af5407a_0_3"/>
          <p:cNvSpPr txBox="1"/>
          <p:nvPr/>
        </p:nvSpPr>
        <p:spPr>
          <a:xfrm>
            <a:off x="572567" y="1471887"/>
            <a:ext cx="11067300" cy="477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s-ES" sz="1800" dirty="0"/>
              <a:t>Los últimos cuatro años el Club Deportivo Málaga 91 ha organizado, entre otros, los siguientes torneos: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s-ES" sz="1800" b="1" dirty="0"/>
          </a:p>
          <a:p>
            <a:pPr marL="723900" lvl="0" indent="-381000"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Torneo Internacional Hockey Hierba Ciudad de Málaga. </a:t>
            </a:r>
            <a:r>
              <a:rPr lang="es-ES" i="1" dirty="0"/>
              <a:t>(Septiembre 2021)</a:t>
            </a:r>
          </a:p>
          <a:p>
            <a:pPr marL="723900" indent="-381000"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Torneo Hockey Hierba 30º aniversario CD Málaga 91. </a:t>
            </a:r>
            <a:r>
              <a:rPr lang="es-ES" i="1" dirty="0"/>
              <a:t>(Octubre 2021)</a:t>
            </a:r>
            <a:endParaRPr i="1" dirty="0"/>
          </a:p>
          <a:p>
            <a:pPr marL="7239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Torneo Internacional Hockey Sala Rincón de la Victoria. </a:t>
            </a:r>
            <a:r>
              <a:rPr lang="es-ES" i="1" dirty="0"/>
              <a:t>(Noviembre 2021)</a:t>
            </a:r>
            <a:endParaRPr i="1" dirty="0"/>
          </a:p>
          <a:p>
            <a:pPr marL="723900" lvl="0" indent="-381000"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Torneo de Navidad de Escuelas CD Málaga 91. </a:t>
            </a:r>
            <a:r>
              <a:rPr lang="es-ES" i="1" dirty="0"/>
              <a:t>(Diciembre 2021)</a:t>
            </a:r>
            <a:endParaRPr lang="es-ES" sz="1800" dirty="0"/>
          </a:p>
          <a:p>
            <a:pPr marL="723900" indent="-381000"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Campeonato Sector Clasificatorio de Hockey Sala Senior Absoluto, </a:t>
            </a:r>
            <a:r>
              <a:rPr lang="es-ES" sz="1800" dirty="0" err="1"/>
              <a:t>Rincon</a:t>
            </a:r>
            <a:r>
              <a:rPr lang="es-ES" sz="1800" dirty="0"/>
              <a:t> de la Victoria (</a:t>
            </a:r>
            <a:r>
              <a:rPr lang="es-ES" sz="1800" dirty="0" err="1"/>
              <a:t>Malaga</a:t>
            </a:r>
            <a:r>
              <a:rPr lang="es-ES" sz="1800" dirty="0"/>
              <a:t>) </a:t>
            </a:r>
            <a:r>
              <a:rPr lang="es-ES" i="1" dirty="0"/>
              <a:t>(Enero 2021)</a:t>
            </a:r>
            <a:endParaRPr i="1" dirty="0"/>
          </a:p>
          <a:p>
            <a:pPr marL="723900" indent="-381000"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Torneo de escuelas 30º aniversario CD Málaga 91 </a:t>
            </a:r>
            <a:r>
              <a:rPr lang="es-ES" i="1" dirty="0"/>
              <a:t>(Junio 2021).</a:t>
            </a:r>
          </a:p>
          <a:p>
            <a:pPr marL="723900" indent="-381000"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Torneo absoluto Hockey Hierba 30º Aniversario CD </a:t>
            </a:r>
            <a:r>
              <a:rPr lang="es-ES" sz="1800" dirty="0" err="1"/>
              <a:t>Malaga</a:t>
            </a:r>
            <a:r>
              <a:rPr lang="es-ES" sz="1800" dirty="0"/>
              <a:t> 91 </a:t>
            </a:r>
            <a:r>
              <a:rPr lang="es-ES" i="1" dirty="0"/>
              <a:t>(Septiembre 2021)</a:t>
            </a:r>
          </a:p>
          <a:p>
            <a:pPr marL="76200">
              <a:buSzPts val="2400"/>
            </a:pPr>
            <a:endParaRPr lang="es-ES" i="1" dirty="0"/>
          </a:p>
          <a:p>
            <a:pPr marL="76200">
              <a:buSzPts val="2400"/>
            </a:pPr>
            <a:r>
              <a:rPr lang="es-ES" sz="1800" dirty="0"/>
              <a:t>Durante los últimos años los equipos han participado en las siguientes competiciones a nivel nacional </a:t>
            </a:r>
            <a:r>
              <a:rPr lang="es-ES" sz="1800"/>
              <a:t>e internacional: </a:t>
            </a:r>
            <a:endParaRPr lang="es-ES" sz="1800" dirty="0"/>
          </a:p>
          <a:p>
            <a:pPr marL="723900" indent="-381000"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Torneo Internacional Hockey Sala </a:t>
            </a:r>
            <a:r>
              <a:rPr lang="es-ES" sz="1800" dirty="0" err="1"/>
              <a:t>Pragochema</a:t>
            </a:r>
            <a:r>
              <a:rPr lang="es-ES" sz="1800" dirty="0"/>
              <a:t> Cup (Praga). </a:t>
            </a:r>
            <a:r>
              <a:rPr lang="es-ES" i="1" dirty="0"/>
              <a:t>(Noviembre 2019)</a:t>
            </a:r>
          </a:p>
          <a:p>
            <a:pPr marL="7239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Campeonato de Andalucía de Hockey Sala Senior Absoluto, San Fernando (</a:t>
            </a:r>
            <a:r>
              <a:rPr lang="es-ES" sz="1800" dirty="0" err="1"/>
              <a:t>Cadiz</a:t>
            </a:r>
            <a:r>
              <a:rPr lang="es-ES" sz="1800" dirty="0"/>
              <a:t>) </a:t>
            </a:r>
            <a:r>
              <a:rPr lang="es-ES" i="1" dirty="0"/>
              <a:t>(Enero 2021)</a:t>
            </a:r>
          </a:p>
          <a:p>
            <a:pPr marL="7239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Campeonato de España de Hockey Sala Senior Absoluto, Ourense (Galicia) </a:t>
            </a:r>
            <a:r>
              <a:rPr lang="es-ES" i="1" dirty="0"/>
              <a:t>(Febrero 2021)</a:t>
            </a:r>
          </a:p>
          <a:p>
            <a:pPr marL="7239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s-ES" sz="1800" dirty="0"/>
              <a:t>Campeonato de España de Hockey Sala Infantil Masculino, Valencia </a:t>
            </a:r>
            <a:r>
              <a:rPr lang="es-ES" i="1" dirty="0"/>
              <a:t>(Mayo 2021)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35690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58af5407a_0_14"/>
          <p:cNvSpPr/>
          <p:nvPr/>
        </p:nvSpPr>
        <p:spPr>
          <a:xfrm>
            <a:off x="572567" y="485775"/>
            <a:ext cx="11124000" cy="8193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sz="2400" dirty="0">
                <a:solidFill>
                  <a:schemeClr val="lt1"/>
                </a:solidFill>
              </a:rPr>
              <a:t>6. Beneficios del patrocinio deportivo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>
                <a:solidFill>
                  <a:schemeClr val="tx1"/>
                </a:solidFill>
              </a:rPr>
              <a:t>Club Deportivo Málaga 91</a:t>
            </a: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150" name="Google Shape;150;ge58af5407a_0_14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0999" t="29186" r="33125" b="27703"/>
          <a:stretch/>
        </p:blipFill>
        <p:spPr>
          <a:xfrm>
            <a:off x="10446067" y="318963"/>
            <a:ext cx="1250635" cy="1172089"/>
          </a:xfrm>
          <a:prstGeom prst="rect">
            <a:avLst/>
          </a:prstGeom>
          <a:noFill/>
          <a:ln w="2857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ge58af5407a_0_14"/>
          <p:cNvSpPr/>
          <p:nvPr/>
        </p:nvSpPr>
        <p:spPr>
          <a:xfrm>
            <a:off x="4569775" y="1571100"/>
            <a:ext cx="3129600" cy="8193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E8EBF5"/>
                </a:solidFill>
              </a:rPr>
              <a:t>Patrocinador</a:t>
            </a:r>
            <a:endParaRPr sz="2400">
              <a:solidFill>
                <a:srgbClr val="E8EBF5"/>
              </a:solidFill>
            </a:endParaRPr>
          </a:p>
        </p:txBody>
      </p:sp>
      <p:sp>
        <p:nvSpPr>
          <p:cNvPr id="152" name="Google Shape;152;ge58af5407a_0_14"/>
          <p:cNvSpPr/>
          <p:nvPr/>
        </p:nvSpPr>
        <p:spPr>
          <a:xfrm>
            <a:off x="6084925" y="2443925"/>
            <a:ext cx="261900" cy="8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e58af5407a_0_14"/>
          <p:cNvSpPr txBox="1"/>
          <p:nvPr/>
        </p:nvSpPr>
        <p:spPr>
          <a:xfrm>
            <a:off x="4569775" y="3316750"/>
            <a:ext cx="32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Ayuda al desarrollo de la actividad</a:t>
            </a:r>
            <a:endParaRPr b="1"/>
          </a:p>
        </p:txBody>
      </p:sp>
      <p:sp>
        <p:nvSpPr>
          <p:cNvPr id="154" name="Google Shape;154;ge58af5407a_0_14"/>
          <p:cNvSpPr/>
          <p:nvPr/>
        </p:nvSpPr>
        <p:spPr>
          <a:xfrm>
            <a:off x="6084925" y="3716950"/>
            <a:ext cx="261900" cy="8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e58af5407a_0_14"/>
          <p:cNvSpPr/>
          <p:nvPr/>
        </p:nvSpPr>
        <p:spPr>
          <a:xfrm>
            <a:off x="4651075" y="4643300"/>
            <a:ext cx="3129600" cy="4614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E8EBF5"/>
                </a:solidFill>
              </a:rPr>
              <a:t>Retorno</a:t>
            </a:r>
            <a:endParaRPr sz="2400">
              <a:solidFill>
                <a:srgbClr val="E8EBF5"/>
              </a:solidFill>
            </a:endParaRPr>
          </a:p>
        </p:txBody>
      </p:sp>
      <p:sp>
        <p:nvSpPr>
          <p:cNvPr id="156" name="Google Shape;156;ge58af5407a_0_14"/>
          <p:cNvSpPr/>
          <p:nvPr/>
        </p:nvSpPr>
        <p:spPr>
          <a:xfrm>
            <a:off x="4732075" y="5286900"/>
            <a:ext cx="3048600" cy="8193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e58af5407a_0_14"/>
          <p:cNvSpPr txBox="1"/>
          <p:nvPr/>
        </p:nvSpPr>
        <p:spPr>
          <a:xfrm>
            <a:off x="461275" y="5104700"/>
            <a:ext cx="41085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Cuantitativo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Aumento de visibilidad inmediato a nivel local, autonómico y nacional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Mayor exposición ante el consumidor y familiarización con la marca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Relaciones estratégicas con otros patrocinadores.</a:t>
            </a:r>
            <a:endParaRPr/>
          </a:p>
        </p:txBody>
      </p:sp>
      <p:sp>
        <p:nvSpPr>
          <p:cNvPr id="158" name="Google Shape;158;ge58af5407a_0_14"/>
          <p:cNvSpPr txBox="1"/>
          <p:nvPr/>
        </p:nvSpPr>
        <p:spPr>
          <a:xfrm>
            <a:off x="7942975" y="5280900"/>
            <a:ext cx="4108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Cualitativo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Identificación de la marca con la imagen y valores del deporte y del Club.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35690"/>
          </a:srgbClr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58af5407a_0_30"/>
          <p:cNvSpPr/>
          <p:nvPr/>
        </p:nvSpPr>
        <p:spPr>
          <a:xfrm>
            <a:off x="572567" y="485775"/>
            <a:ext cx="11124000" cy="8193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sz="2400" dirty="0">
                <a:solidFill>
                  <a:schemeClr val="lt1"/>
                </a:solidFill>
              </a:rPr>
              <a:t>7. Patrocinadores actuales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>
                <a:solidFill>
                  <a:schemeClr val="tx1"/>
                </a:solidFill>
              </a:rPr>
              <a:t>Club Deportivo Málaga 91</a:t>
            </a: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164" name="Google Shape;164;ge58af5407a_0_30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0999" t="29186" r="33125" b="27703"/>
          <a:stretch/>
        </p:blipFill>
        <p:spPr>
          <a:xfrm>
            <a:off x="10446067" y="318963"/>
            <a:ext cx="1250635" cy="1172089"/>
          </a:xfrm>
          <a:prstGeom prst="rect">
            <a:avLst/>
          </a:prstGeom>
          <a:noFill/>
          <a:ln w="2857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ge58af5407a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25" y="1633100"/>
            <a:ext cx="3511923" cy="21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e58af5407a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4173" y="1760337"/>
            <a:ext cx="3298902" cy="18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e58af5407a_0_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3498" y="3444844"/>
            <a:ext cx="2976125" cy="23858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F5CD11-E56C-491E-BA82-8791FCFEB023}"/>
              </a:ext>
            </a:extLst>
          </p:cNvPr>
          <p:cNvSpPr/>
          <p:nvPr/>
        </p:nvSpPr>
        <p:spPr>
          <a:xfrm>
            <a:off x="1066800" y="3898900"/>
            <a:ext cx="28575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Smart Works, SL</a:t>
            </a:r>
          </a:p>
          <a:p>
            <a:pPr algn="ctr"/>
            <a:r>
              <a:rPr lang="es-ES" sz="1200" b="1" i="1" u="sng" dirty="0">
                <a:solidFill>
                  <a:schemeClr val="tx1"/>
                </a:solidFill>
              </a:rPr>
              <a:t>https://www.smartworksevents.com/</a:t>
            </a:r>
            <a:endParaRPr lang="es-ES" sz="16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9BB7C1-2685-4C41-84D5-FF70CF4E4891}"/>
              </a:ext>
            </a:extLst>
          </p:cNvPr>
          <p:cNvSpPr/>
          <p:nvPr/>
        </p:nvSpPr>
        <p:spPr>
          <a:xfrm>
            <a:off x="4451710" y="5957650"/>
            <a:ext cx="2679700" cy="584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err="1">
                <a:solidFill>
                  <a:schemeClr val="tx1"/>
                </a:solidFill>
              </a:rPr>
              <a:t>Maniak</a:t>
            </a:r>
            <a:r>
              <a:rPr lang="es-ES" sz="1800" b="1" dirty="0">
                <a:solidFill>
                  <a:schemeClr val="tx1"/>
                </a:solidFill>
              </a:rPr>
              <a:t> Fitness</a:t>
            </a:r>
          </a:p>
          <a:p>
            <a:pPr algn="ctr"/>
            <a:r>
              <a:rPr lang="es-ES" sz="1200" b="1" u="sng" dirty="0">
                <a:solidFill>
                  <a:schemeClr val="tx1"/>
                </a:solidFill>
              </a:rPr>
              <a:t>https://www.maniakfitness.com</a:t>
            </a:r>
            <a:r>
              <a:rPr lang="es-ES" sz="1800" b="1" u="sng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A33D34-2BE3-43DE-BF7B-29E2BC8B425B}"/>
              </a:ext>
            </a:extLst>
          </p:cNvPr>
          <p:cNvSpPr/>
          <p:nvPr/>
        </p:nvSpPr>
        <p:spPr>
          <a:xfrm>
            <a:off x="7929674" y="3784600"/>
            <a:ext cx="2247900" cy="35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err="1">
                <a:solidFill>
                  <a:schemeClr val="tx1"/>
                </a:solidFill>
              </a:rPr>
              <a:t>Serrania</a:t>
            </a:r>
            <a:endParaRPr lang="es-E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35690"/>
          </a:srgbClr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93ebe322a_0_7"/>
          <p:cNvSpPr/>
          <p:nvPr/>
        </p:nvSpPr>
        <p:spPr>
          <a:xfrm>
            <a:off x="572567" y="485775"/>
            <a:ext cx="11124000" cy="8193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sz="2400" dirty="0">
                <a:solidFill>
                  <a:schemeClr val="lt1"/>
                </a:solidFill>
              </a:rPr>
              <a:t>8. Tarifas patrocinio Temporada 2021-2022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>
                <a:solidFill>
                  <a:schemeClr val="tx1"/>
                </a:solidFill>
              </a:rPr>
              <a:t>Club Deportivo Málaga 91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73" name="Google Shape;173;ge93ebe322a_0_7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0999" t="29186" r="33125" b="27703"/>
          <a:stretch/>
        </p:blipFill>
        <p:spPr>
          <a:xfrm>
            <a:off x="10446067" y="318963"/>
            <a:ext cx="1250635" cy="1172089"/>
          </a:xfrm>
          <a:prstGeom prst="rect">
            <a:avLst/>
          </a:prstGeom>
          <a:noFill/>
          <a:ln w="2857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74" name="Google Shape;174;ge93ebe322a_0_7"/>
          <p:cNvGraphicFramePr/>
          <p:nvPr/>
        </p:nvGraphicFramePr>
        <p:xfrm>
          <a:off x="952500" y="1643000"/>
          <a:ext cx="10287000" cy="1981050"/>
        </p:xfrm>
        <a:graphic>
          <a:graphicData uri="http://schemas.openxmlformats.org/drawingml/2006/table">
            <a:tbl>
              <a:tblPr>
                <a:noFill/>
                <a:tableStyleId>{B9BE7001-4962-4F50-9992-B83BF3877EF0}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Publicidad equipación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Escuela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Equipos sub18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Equipos absoluto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Pecho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1200€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1200€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1500€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Espalda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1200€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1200€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1500€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Pantalón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700€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700€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875€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Manga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500€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500€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625€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5" name="Google Shape;175;ge93ebe322a_0_7"/>
          <p:cNvGraphicFramePr/>
          <p:nvPr/>
        </p:nvGraphicFramePr>
        <p:xfrm>
          <a:off x="952500" y="4404975"/>
          <a:ext cx="10287000" cy="2224920"/>
        </p:xfrm>
        <a:graphic>
          <a:graphicData uri="http://schemas.openxmlformats.org/drawingml/2006/table">
            <a:tbl>
              <a:tblPr>
                <a:noFill/>
                <a:tableStyleId>{B9BE7001-4962-4F50-9992-B83BF3877EF0}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Publicidad estática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Básica (Presencia en web y RRSS + Pancarta en el campo durante las actividades y eventos del Club)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350€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Medio (Presencia en web y RRSS + Pancarta y banderola en el campo durante las actividades y eventos del Club)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450€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>
                          <a:solidFill>
                            <a:schemeClr val="lt1"/>
                          </a:solidFill>
                        </a:rPr>
                        <a:t>Completo (Presencia en web y RRSS + Pancarta y banderola en el campo + publicidad en porterías durante las actividades y eventos del Club)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/>
                        <a:t>550€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5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" name="Google Shape;176;ge93ebe322a_0_7"/>
          <p:cNvSpPr txBox="1"/>
          <p:nvPr/>
        </p:nvSpPr>
        <p:spPr>
          <a:xfrm>
            <a:off x="952425" y="3786000"/>
            <a:ext cx="1028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/>
              <a:t>*Todas las opciones de publicidad en equipaciones incluyen presencia en la web y RRSS del Club.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725</Words>
  <Application>Microsoft Office PowerPoint</Application>
  <PresentationFormat>Panorámica</PresentationFormat>
  <Paragraphs>117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Calderon Alcalde</dc:creator>
  <cp:lastModifiedBy>Gemma Calderon Alcalde</cp:lastModifiedBy>
  <cp:revision>4</cp:revision>
  <dcterms:created xsi:type="dcterms:W3CDTF">2021-08-02T13:48:45Z</dcterms:created>
  <dcterms:modified xsi:type="dcterms:W3CDTF">2021-08-31T23:26:09Z</dcterms:modified>
</cp:coreProperties>
</file>